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6858000" cy="9144000"/>
  <p:embeddedFontLst>
    <p:embeddedFont>
      <p:font typeface="Sukar Bold" charset="1" panose="02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jpe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48.jpeg" Type="http://schemas.openxmlformats.org/officeDocument/2006/relationships/image"/><Relationship Id="rId16" Target="../media/image19.png" Type="http://schemas.openxmlformats.org/officeDocument/2006/relationships/image"/><Relationship Id="rId17" Target="../media/image4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9.png" Type="http://schemas.openxmlformats.org/officeDocument/2006/relationships/image"/><Relationship Id="rId16" Target="../media/image5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jpe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19" Target="../media/image61.png" Type="http://schemas.openxmlformats.org/officeDocument/2006/relationships/image"/><Relationship Id="rId2" Target="../media/image1.png" Type="http://schemas.openxmlformats.org/officeDocument/2006/relationships/image"/><Relationship Id="rId20" Target="../media/image62.svg" Type="http://schemas.openxmlformats.org/officeDocument/2006/relationships/image"/><Relationship Id="rId21" Target="../media/image72.jpeg" Type="http://schemas.openxmlformats.org/officeDocument/2006/relationships/image"/><Relationship Id="rId22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27.jpe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0.jpe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33.jpe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34.jpe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35.jpe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226" y="757180"/>
            <a:ext cx="2636701" cy="3629139"/>
          </a:xfrm>
          <a:custGeom>
            <a:avLst/>
            <a:gdLst/>
            <a:ahLst/>
            <a:cxnLst/>
            <a:rect r="r" b="b" t="t" l="l"/>
            <a:pathLst>
              <a:path h="3629139" w="2636701">
                <a:moveTo>
                  <a:pt x="0" y="0"/>
                </a:moveTo>
                <a:lnTo>
                  <a:pt x="2636701" y="0"/>
                </a:lnTo>
                <a:lnTo>
                  <a:pt x="2636701" y="3629140"/>
                </a:lnTo>
                <a:lnTo>
                  <a:pt x="0" y="3629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5879" y="884210"/>
            <a:ext cx="4342600" cy="1393765"/>
          </a:xfrm>
          <a:custGeom>
            <a:avLst/>
            <a:gdLst/>
            <a:ahLst/>
            <a:cxnLst/>
            <a:rect r="r" b="b" t="t" l="l"/>
            <a:pathLst>
              <a:path h="1393765" w="4342600">
                <a:moveTo>
                  <a:pt x="0" y="0"/>
                </a:moveTo>
                <a:lnTo>
                  <a:pt x="4342600" y="0"/>
                </a:lnTo>
                <a:lnTo>
                  <a:pt x="4342600" y="1393765"/>
                </a:lnTo>
                <a:lnTo>
                  <a:pt x="0" y="1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7672" y="4316049"/>
            <a:ext cx="4622521" cy="626202"/>
          </a:xfrm>
          <a:custGeom>
            <a:avLst/>
            <a:gdLst/>
            <a:ahLst/>
            <a:cxnLst/>
            <a:rect r="r" b="b" t="t" l="l"/>
            <a:pathLst>
              <a:path h="626202" w="4622521">
                <a:moveTo>
                  <a:pt x="0" y="0"/>
                </a:moveTo>
                <a:lnTo>
                  <a:pt x="4622520" y="0"/>
                </a:lnTo>
                <a:lnTo>
                  <a:pt x="4622520" y="626202"/>
                </a:lnTo>
                <a:lnTo>
                  <a:pt x="0" y="626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97966" y="-63503"/>
            <a:ext cx="2493035" cy="1532839"/>
          </a:xfrm>
          <a:custGeom>
            <a:avLst/>
            <a:gdLst/>
            <a:ahLst/>
            <a:cxnLst/>
            <a:rect r="r" b="b" t="t" l="l"/>
            <a:pathLst>
              <a:path h="1532839" w="2493035">
                <a:moveTo>
                  <a:pt x="0" y="0"/>
                </a:moveTo>
                <a:lnTo>
                  <a:pt x="2493035" y="0"/>
                </a:lnTo>
                <a:lnTo>
                  <a:pt x="2493035" y="1532839"/>
                </a:lnTo>
                <a:lnTo>
                  <a:pt x="0" y="15328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12400" y="309505"/>
            <a:ext cx="2636701" cy="3629139"/>
            <a:chOff x="0" y="0"/>
            <a:chExt cx="3515601" cy="4838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15614" cy="4838827"/>
            </a:xfrm>
            <a:custGeom>
              <a:avLst/>
              <a:gdLst/>
              <a:ahLst/>
              <a:cxnLst/>
              <a:rect r="r" b="b" t="t" l="l"/>
              <a:pathLst>
                <a:path h="4838827" w="35156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3081020"/>
                  </a:lnTo>
                  <a:cubicBezTo>
                    <a:pt x="0" y="4051808"/>
                    <a:pt x="787019" y="4838827"/>
                    <a:pt x="1757807" y="4838827"/>
                  </a:cubicBezTo>
                  <a:lnTo>
                    <a:pt x="3511677" y="4838827"/>
                  </a:lnTo>
                  <a:lnTo>
                    <a:pt x="3515614" y="4838827"/>
                  </a:lnTo>
                  <a:cubicBezTo>
                    <a:pt x="3515614" y="4838827"/>
                    <a:pt x="3515614" y="4838827"/>
                    <a:pt x="3515614" y="4838827"/>
                  </a:cubicBezTo>
                  <a:lnTo>
                    <a:pt x="3515614" y="1757807"/>
                  </a:lnTo>
                  <a:cubicBezTo>
                    <a:pt x="3515614" y="1291590"/>
                    <a:pt x="3330448" y="844550"/>
                    <a:pt x="3000756" y="514858"/>
                  </a:cubicBezTo>
                  <a:cubicBezTo>
                    <a:pt x="2671064" y="185166"/>
                    <a:pt x="2224024" y="0"/>
                    <a:pt x="1757807" y="0"/>
                  </a:cubicBezTo>
                  <a:close/>
                </a:path>
              </a:pathLst>
            </a:custGeom>
            <a:blipFill>
              <a:blip r:embed="rId17"/>
              <a:stretch>
                <a:fillRect l="-18819" t="0" r="-1881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716628" y="4386301"/>
            <a:ext cx="3000004" cy="446399"/>
          </a:xfrm>
          <a:custGeom>
            <a:avLst/>
            <a:gdLst/>
            <a:ahLst/>
            <a:cxnLst/>
            <a:rect r="r" b="b" t="t" l="l"/>
            <a:pathLst>
              <a:path h="446399" w="3000004">
                <a:moveTo>
                  <a:pt x="0" y="0"/>
                </a:moveTo>
                <a:lnTo>
                  <a:pt x="3000003" y="0"/>
                </a:lnTo>
                <a:lnTo>
                  <a:pt x="3000003" y="446398"/>
                </a:lnTo>
                <a:lnTo>
                  <a:pt x="0" y="4463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15826" y="709555"/>
            <a:ext cx="408148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b="true" sz="7300" spc="4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Dihaadi</a:t>
            </a: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49529" y="4433918"/>
            <a:ext cx="4622521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7E0"/>
                </a:solidFill>
                <a:latin typeface="Sukar Bold"/>
                <a:ea typeface="Sukar Bold"/>
                <a:cs typeface="Sukar Bold"/>
                <a:sym typeface="Sukar Bold"/>
              </a:rPr>
              <a:t>आज की मेहनत, कल की बरकत।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06047" y="3304172"/>
            <a:ext cx="3860750" cy="88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Submitted By: Krisha Kohli</a:t>
            </a:r>
          </a:p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Reg. No: 2427030094</a:t>
            </a:r>
          </a:p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Supervised By: Dr. Sayar Singh Shekhawat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75236" y="2290705"/>
            <a:ext cx="4574828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School of Computer Science and Engineering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Department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919" y="-63503"/>
            <a:ext cx="8551002" cy="5270497"/>
          </a:xfrm>
          <a:custGeom>
            <a:avLst/>
            <a:gdLst/>
            <a:ahLst/>
            <a:cxnLst/>
            <a:rect r="r" b="b" t="t" l="l"/>
            <a:pathLst>
              <a:path h="5270497" w="8551002">
                <a:moveTo>
                  <a:pt x="0" y="0"/>
                </a:moveTo>
                <a:lnTo>
                  <a:pt x="8551002" y="0"/>
                </a:lnTo>
                <a:lnTo>
                  <a:pt x="8551002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91919" y="876329"/>
            <a:ext cx="3368916" cy="4058126"/>
            <a:chOff x="0" y="0"/>
            <a:chExt cx="4491888" cy="5410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1863" cy="5410835"/>
            </a:xfrm>
            <a:custGeom>
              <a:avLst/>
              <a:gdLst/>
              <a:ahLst/>
              <a:cxnLst/>
              <a:rect r="r" b="b" t="t" l="l"/>
              <a:pathLst>
                <a:path h="5410835" w="4491863">
                  <a:moveTo>
                    <a:pt x="0" y="0"/>
                  </a:moveTo>
                  <a:lnTo>
                    <a:pt x="0" y="4111752"/>
                  </a:lnTo>
                  <a:lnTo>
                    <a:pt x="0" y="4111752"/>
                  </a:lnTo>
                  <a:cubicBezTo>
                    <a:pt x="392303" y="4882642"/>
                    <a:pt x="1193165" y="5410835"/>
                    <a:pt x="2117471" y="5410835"/>
                  </a:cubicBezTo>
                  <a:lnTo>
                    <a:pt x="4491863" y="5410835"/>
                  </a:lnTo>
                  <a:cubicBezTo>
                    <a:pt x="4491863" y="5410835"/>
                    <a:pt x="4491863" y="5410835"/>
                    <a:pt x="4491863" y="5410835"/>
                  </a:cubicBezTo>
                  <a:lnTo>
                    <a:pt x="4491863" y="2374392"/>
                  </a:lnTo>
                  <a:cubicBezTo>
                    <a:pt x="4491863" y="1744599"/>
                    <a:pt x="4241673" y="1140714"/>
                    <a:pt x="3796411" y="695452"/>
                  </a:cubicBezTo>
                  <a:cubicBezTo>
                    <a:pt x="3351149" y="250190"/>
                    <a:pt x="2747264" y="0"/>
                    <a:pt x="2117471" y="0"/>
                  </a:cubicBezTo>
                  <a:close/>
                </a:path>
              </a:pathLst>
            </a:custGeom>
            <a:blipFill>
              <a:blip r:embed="rId9"/>
              <a:stretch>
                <a:fillRect l="-40400" t="0" r="-404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8919" y="237065"/>
            <a:ext cx="4556221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Solution: </a:t>
            </a: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Dihaadi!</a:t>
            </a:r>
          </a:p>
          <a:p>
            <a:pPr algn="just">
              <a:lnSpc>
                <a:spcPts val="21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6022" y="1781175"/>
            <a:ext cx="381430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User-friendly interface for all literacy levels.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Ve</a:t>
            </a: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rified labourers with background details.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Skill-based </a:t>
            </a: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filtering and real-time job tracking.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In-app wallet for safe and instant transactions.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Multilingual support for inclusivity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919" y="1007892"/>
            <a:ext cx="408851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Proposed Solution – Features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6964" y="-63503"/>
            <a:ext cx="2720292" cy="1072553"/>
          </a:xfrm>
          <a:custGeom>
            <a:avLst/>
            <a:gdLst/>
            <a:ahLst/>
            <a:cxnLst/>
            <a:rect r="r" b="b" t="t" l="l"/>
            <a:pathLst>
              <a:path h="1072553" w="2720292">
                <a:moveTo>
                  <a:pt x="0" y="0"/>
                </a:moveTo>
                <a:lnTo>
                  <a:pt x="2720292" y="0"/>
                </a:lnTo>
                <a:lnTo>
                  <a:pt x="2720292" y="1072553"/>
                </a:lnTo>
                <a:lnTo>
                  <a:pt x="0" y="1072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303" y="1142028"/>
            <a:ext cx="6885403" cy="1666961"/>
          </a:xfrm>
          <a:custGeom>
            <a:avLst/>
            <a:gdLst/>
            <a:ahLst/>
            <a:cxnLst/>
            <a:rect r="r" b="b" t="t" l="l"/>
            <a:pathLst>
              <a:path h="1666961" w="6885403">
                <a:moveTo>
                  <a:pt x="0" y="0"/>
                </a:moveTo>
                <a:lnTo>
                  <a:pt x="6885403" y="0"/>
                </a:lnTo>
                <a:lnTo>
                  <a:pt x="6885403" y="1666961"/>
                </a:lnTo>
                <a:lnTo>
                  <a:pt x="0" y="1666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6015" y="4045039"/>
            <a:ext cx="2720292" cy="1161955"/>
          </a:xfrm>
          <a:custGeom>
            <a:avLst/>
            <a:gdLst/>
            <a:ahLst/>
            <a:cxnLst/>
            <a:rect r="r" b="b" t="t" l="l"/>
            <a:pathLst>
              <a:path h="1161955" w="2720292">
                <a:moveTo>
                  <a:pt x="0" y="0"/>
                </a:moveTo>
                <a:lnTo>
                  <a:pt x="2720292" y="0"/>
                </a:lnTo>
                <a:lnTo>
                  <a:pt x="2720292" y="1161955"/>
                </a:lnTo>
                <a:lnTo>
                  <a:pt x="0" y="1161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04013" y="757180"/>
            <a:ext cx="4050977" cy="2278674"/>
          </a:xfrm>
          <a:custGeom>
            <a:avLst/>
            <a:gdLst/>
            <a:ahLst/>
            <a:cxnLst/>
            <a:rect r="r" b="b" t="t" l="l"/>
            <a:pathLst>
              <a:path h="2278674" w="4050977">
                <a:moveTo>
                  <a:pt x="0" y="0"/>
                </a:moveTo>
                <a:lnTo>
                  <a:pt x="4050977" y="0"/>
                </a:lnTo>
                <a:lnTo>
                  <a:pt x="4050977" y="2278675"/>
                </a:lnTo>
                <a:lnTo>
                  <a:pt x="0" y="22786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8186" y="78353"/>
            <a:ext cx="6141444" cy="76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6"/>
              </a:lnSpc>
            </a:pPr>
            <a:r>
              <a:rPr lang="en-US" b="true" sz="4500" spc="25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Objectives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7493" y="3340655"/>
            <a:ext cx="3121498" cy="1532610"/>
          </a:xfrm>
          <a:custGeom>
            <a:avLst/>
            <a:gdLst/>
            <a:ahLst/>
            <a:cxnLst/>
            <a:rect r="r" b="b" t="t" l="l"/>
            <a:pathLst>
              <a:path h="1532610" w="3121498">
                <a:moveTo>
                  <a:pt x="0" y="0"/>
                </a:moveTo>
                <a:lnTo>
                  <a:pt x="3121498" y="0"/>
                </a:lnTo>
                <a:lnTo>
                  <a:pt x="3121498" y="1532610"/>
                </a:lnTo>
                <a:lnTo>
                  <a:pt x="0" y="15326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24849" r="0" b="-2484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4350" y="1220348"/>
            <a:ext cx="405765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032" indent="-223016" lvl="1">
              <a:lnSpc>
                <a:spcPts val="2479"/>
              </a:lnSpc>
              <a:buFont typeface="Arial"/>
              <a:buChar char="•"/>
            </a:pPr>
            <a:r>
              <a:rPr lang="en-US" b="true" sz="20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Provide reliable employment opportunities to daily wage earners.</a:t>
            </a:r>
          </a:p>
          <a:p>
            <a:pPr algn="l" marL="446032" indent="-223016" lvl="1">
              <a:lnSpc>
                <a:spcPts val="2479"/>
              </a:lnSpc>
              <a:buFont typeface="Arial"/>
              <a:buChar char="•"/>
            </a:pPr>
            <a:r>
              <a:rPr lang="en-US" b="true" sz="20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Promote skill development through workshops.</a:t>
            </a:r>
          </a:p>
          <a:p>
            <a:pPr algn="l" marL="446032" indent="-223016" lvl="1">
              <a:lnSpc>
                <a:spcPts val="2479"/>
              </a:lnSpc>
              <a:buFont typeface="Arial"/>
              <a:buChar char="•"/>
            </a:pPr>
            <a:r>
              <a:rPr lang="en-US" b="true" sz="20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Enable transparent communication and payment systems.</a:t>
            </a:r>
          </a:p>
          <a:p>
            <a:pPr algn="l" marL="446032" indent="-223016" lvl="1">
              <a:lnSpc>
                <a:spcPts val="2479"/>
              </a:lnSpc>
              <a:buFont typeface="Arial"/>
              <a:buChar char="•"/>
            </a:pPr>
            <a:r>
              <a:rPr lang="en-US" b="true" sz="20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Build a digitally connected, self-sustaining labour ecosystem.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6964" y="-63503"/>
            <a:ext cx="2720292" cy="1072553"/>
          </a:xfrm>
          <a:custGeom>
            <a:avLst/>
            <a:gdLst/>
            <a:ahLst/>
            <a:cxnLst/>
            <a:rect r="r" b="b" t="t" l="l"/>
            <a:pathLst>
              <a:path h="1072553" w="2720292">
                <a:moveTo>
                  <a:pt x="0" y="0"/>
                </a:moveTo>
                <a:lnTo>
                  <a:pt x="2720292" y="0"/>
                </a:lnTo>
                <a:lnTo>
                  <a:pt x="2720292" y="1072553"/>
                </a:lnTo>
                <a:lnTo>
                  <a:pt x="0" y="1072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303" y="1142028"/>
            <a:ext cx="6885403" cy="1666961"/>
          </a:xfrm>
          <a:custGeom>
            <a:avLst/>
            <a:gdLst/>
            <a:ahLst/>
            <a:cxnLst/>
            <a:rect r="r" b="b" t="t" l="l"/>
            <a:pathLst>
              <a:path h="1666961" w="6885403">
                <a:moveTo>
                  <a:pt x="0" y="0"/>
                </a:moveTo>
                <a:lnTo>
                  <a:pt x="6885403" y="0"/>
                </a:lnTo>
                <a:lnTo>
                  <a:pt x="6885403" y="1666961"/>
                </a:lnTo>
                <a:lnTo>
                  <a:pt x="0" y="1666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6015" y="4045039"/>
            <a:ext cx="2720292" cy="1161955"/>
          </a:xfrm>
          <a:custGeom>
            <a:avLst/>
            <a:gdLst/>
            <a:ahLst/>
            <a:cxnLst/>
            <a:rect r="r" b="b" t="t" l="l"/>
            <a:pathLst>
              <a:path h="1161955" w="2720292">
                <a:moveTo>
                  <a:pt x="0" y="0"/>
                </a:moveTo>
                <a:lnTo>
                  <a:pt x="2720292" y="0"/>
                </a:lnTo>
                <a:lnTo>
                  <a:pt x="2720292" y="1161955"/>
                </a:lnTo>
                <a:lnTo>
                  <a:pt x="0" y="1161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8186" y="78353"/>
            <a:ext cx="6141444" cy="76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6"/>
              </a:lnSpc>
            </a:pPr>
            <a:r>
              <a:rPr lang="en-US" b="true" sz="4500" spc="25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Objectives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68011" y="1208600"/>
            <a:ext cx="3082359" cy="3200778"/>
          </a:xfrm>
          <a:custGeom>
            <a:avLst/>
            <a:gdLst/>
            <a:ahLst/>
            <a:cxnLst/>
            <a:rect r="r" b="b" t="t" l="l"/>
            <a:pathLst>
              <a:path h="3200778" w="3082359">
                <a:moveTo>
                  <a:pt x="0" y="0"/>
                </a:moveTo>
                <a:lnTo>
                  <a:pt x="3082359" y="0"/>
                </a:lnTo>
                <a:lnTo>
                  <a:pt x="3082359" y="3200778"/>
                </a:lnTo>
                <a:lnTo>
                  <a:pt x="0" y="3200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8556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8332" y="853497"/>
            <a:ext cx="4057655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674" indent="-179837" lvl="1">
              <a:lnSpc>
                <a:spcPts val="1999"/>
              </a:lnSpc>
              <a:buFont typeface="Arial"/>
              <a:buChar char="•"/>
            </a:pP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</a:t>
            </a: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o digitize the informal labour market by connecting workers and employers through a single trusted platform.</a:t>
            </a:r>
          </a:p>
          <a:p>
            <a:pPr algn="l" marL="359674" indent="-179837" lvl="1">
              <a:lnSpc>
                <a:spcPts val="1999"/>
              </a:lnSpc>
              <a:buFont typeface="Arial"/>
              <a:buChar char="•"/>
            </a:pP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To improve living standards by providing access to healthcare, food, and financial assistance services through partner tie-ups.</a:t>
            </a:r>
          </a:p>
          <a:p>
            <a:pPr algn="l" marL="359674" indent="-179837" lvl="1">
              <a:lnSpc>
                <a:spcPts val="1999"/>
              </a:lnSpc>
              <a:buFont typeface="Arial"/>
              <a:buChar char="•"/>
            </a:pP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To introduce AI-driven job matching that aligns worker skills with suitable opportunities.</a:t>
            </a:r>
          </a:p>
          <a:p>
            <a:pPr algn="l" marL="359674" indent="-179837" lvl="1">
              <a:lnSpc>
                <a:spcPts val="1999"/>
              </a:lnSpc>
              <a:buFont typeface="Arial"/>
              <a:buChar char="•"/>
            </a:pP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To empower labourers through awareness, digital literacy, and financial inclusion.</a:t>
            </a:r>
          </a:p>
          <a:p>
            <a:pPr algn="l" marL="359674" indent="-179837" lvl="1">
              <a:lnSpc>
                <a:spcPts val="1999"/>
              </a:lnSpc>
              <a:buFont typeface="Arial"/>
              <a:buChar char="•"/>
            </a:pPr>
            <a:r>
              <a:rPr lang="en-US" b="true" sz="1665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To collaborate with NGOs and local governments for sustainable growth and social welfare of workers.</a:t>
            </a:r>
          </a:p>
          <a:p>
            <a:pPr algn="l">
              <a:lnSpc>
                <a:spcPts val="19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501" y="-63503"/>
            <a:ext cx="7830998" cy="1144724"/>
          </a:xfrm>
          <a:custGeom>
            <a:avLst/>
            <a:gdLst/>
            <a:ahLst/>
            <a:cxnLst/>
            <a:rect r="r" b="b" t="t" l="l"/>
            <a:pathLst>
              <a:path h="1144724" w="7830998">
                <a:moveTo>
                  <a:pt x="0" y="0"/>
                </a:moveTo>
                <a:lnTo>
                  <a:pt x="7830998" y="0"/>
                </a:lnTo>
                <a:lnTo>
                  <a:pt x="7830998" y="1144724"/>
                </a:lnTo>
                <a:lnTo>
                  <a:pt x="0" y="1144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501" y="2249900"/>
            <a:ext cx="7831131" cy="1046702"/>
          </a:xfrm>
          <a:custGeom>
            <a:avLst/>
            <a:gdLst/>
            <a:ahLst/>
            <a:cxnLst/>
            <a:rect r="r" b="b" t="t" l="l"/>
            <a:pathLst>
              <a:path h="1046702" w="7831131">
                <a:moveTo>
                  <a:pt x="0" y="0"/>
                </a:moveTo>
                <a:lnTo>
                  <a:pt x="7831131" y="0"/>
                </a:lnTo>
                <a:lnTo>
                  <a:pt x="7831131" y="1046702"/>
                </a:lnTo>
                <a:lnTo>
                  <a:pt x="0" y="104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439" y="1252099"/>
            <a:ext cx="6727660" cy="981104"/>
          </a:xfrm>
          <a:custGeom>
            <a:avLst/>
            <a:gdLst/>
            <a:ahLst/>
            <a:cxnLst/>
            <a:rect r="r" b="b" t="t" l="l"/>
            <a:pathLst>
              <a:path h="981104" w="6727660">
                <a:moveTo>
                  <a:pt x="0" y="0"/>
                </a:moveTo>
                <a:lnTo>
                  <a:pt x="6727659" y="0"/>
                </a:lnTo>
                <a:lnTo>
                  <a:pt x="6727659" y="981104"/>
                </a:lnTo>
                <a:lnTo>
                  <a:pt x="0" y="981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5729" y="445599"/>
            <a:ext cx="305765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 spc="1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Our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8941" y="1545326"/>
            <a:ext cx="401250" cy="42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142">
                <a:solidFill>
                  <a:srgbClr val="EEDEB8"/>
                </a:solidFill>
                <a:latin typeface="Sukar Bold"/>
                <a:ea typeface="Sukar Bold"/>
                <a:cs typeface="Sukar Bold"/>
                <a:sym typeface="Sukar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7627" y="1695026"/>
            <a:ext cx="1726273" cy="223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142">
                <a:solidFill>
                  <a:srgbClr val="EEDEB8"/>
                </a:solidFill>
                <a:latin typeface="Sukar Bold"/>
                <a:ea typeface="Sukar Bold"/>
                <a:cs typeface="Sukar Bold"/>
                <a:sym typeface="Sukar Bold"/>
              </a:rPr>
              <a:t>02</a:t>
            </a:r>
          </a:p>
          <a:p>
            <a:pPr algn="l">
              <a:lnSpc>
                <a:spcPts val="1920"/>
              </a:lnSpc>
            </a:pPr>
            <a:r>
              <a:rPr lang="en-US" b="true" sz="1600" spc="91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Market Representative</a:t>
            </a:r>
          </a:p>
          <a:p>
            <a:pPr algn="l">
              <a:lnSpc>
                <a:spcPts val="1679"/>
              </a:lnSpc>
            </a:pPr>
            <a:r>
              <a:rPr lang="en-US" b="true" sz="13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The service request goes to our market representative who sends the user the names of the top-rated labourers in their area.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46844" y="1545326"/>
            <a:ext cx="496786" cy="42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142">
                <a:solidFill>
                  <a:srgbClr val="EEDEB8"/>
                </a:solidFill>
                <a:latin typeface="Sukar Bold"/>
                <a:ea typeface="Sukar Bold"/>
                <a:cs typeface="Sukar Bold"/>
                <a:sym typeface="Sukar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5285" y="1545326"/>
            <a:ext cx="484156" cy="42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142">
                <a:solidFill>
                  <a:srgbClr val="EEDEB8"/>
                </a:solidFill>
                <a:latin typeface="Sukar Bold"/>
                <a:ea typeface="Sukar Bold"/>
                <a:cs typeface="Sukar Bold"/>
                <a:sym typeface="Sukar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439" y="2239047"/>
            <a:ext cx="1714910" cy="147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 spc="125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Customer</a:t>
            </a:r>
          </a:p>
          <a:p>
            <a:pPr algn="l">
              <a:lnSpc>
                <a:spcPts val="1679"/>
              </a:lnSpc>
            </a:pPr>
            <a:r>
              <a:rPr lang="en-US" b="true" sz="13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The customer selects and books a Services from the variety of services available on our platform.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81070" y="2211800"/>
            <a:ext cx="1810560" cy="138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 spc="125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Labour</a:t>
            </a:r>
          </a:p>
          <a:p>
            <a:pPr algn="l">
              <a:lnSpc>
                <a:spcPts val="1560"/>
              </a:lnSpc>
            </a:pPr>
            <a:r>
              <a:rPr lang="en-US" b="true" sz="1300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The labour is managed either with to and fro fare by the company (for distances up to 2 km) or by the customer.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60373" y="2565402"/>
            <a:ext cx="1796872" cy="192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3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Once the customer decides upon the Labourer/s of their choice based on their merits that labour will connect the customer via call for the negotiation in wages prior.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61754" y="2204628"/>
            <a:ext cx="1662141" cy="31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b="true" sz="1900" spc="108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Assignment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526" y="404498"/>
            <a:ext cx="3446402" cy="3868855"/>
          </a:xfrm>
          <a:custGeom>
            <a:avLst/>
            <a:gdLst/>
            <a:ahLst/>
            <a:cxnLst/>
            <a:rect r="r" b="b" t="t" l="l"/>
            <a:pathLst>
              <a:path h="3868855" w="3446402">
                <a:moveTo>
                  <a:pt x="0" y="0"/>
                </a:moveTo>
                <a:lnTo>
                  <a:pt x="3446402" y="0"/>
                </a:lnTo>
                <a:lnTo>
                  <a:pt x="3446402" y="3868855"/>
                </a:lnTo>
                <a:lnTo>
                  <a:pt x="0" y="3868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9511" y="4486304"/>
            <a:ext cx="1813570" cy="720700"/>
          </a:xfrm>
          <a:custGeom>
            <a:avLst/>
            <a:gdLst/>
            <a:ahLst/>
            <a:cxnLst/>
            <a:rect r="r" b="b" t="t" l="l"/>
            <a:pathLst>
              <a:path h="720700" w="1813570">
                <a:moveTo>
                  <a:pt x="0" y="0"/>
                </a:moveTo>
                <a:lnTo>
                  <a:pt x="1813570" y="0"/>
                </a:lnTo>
                <a:lnTo>
                  <a:pt x="1813570" y="720699"/>
                </a:lnTo>
                <a:lnTo>
                  <a:pt x="0" y="720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8378" y="-1288292"/>
            <a:ext cx="4593174" cy="5270497"/>
          </a:xfrm>
          <a:custGeom>
            <a:avLst/>
            <a:gdLst/>
            <a:ahLst/>
            <a:cxnLst/>
            <a:rect r="r" b="b" t="t" l="l"/>
            <a:pathLst>
              <a:path h="5270497" w="4593174">
                <a:moveTo>
                  <a:pt x="0" y="0"/>
                </a:moveTo>
                <a:lnTo>
                  <a:pt x="4593174" y="0"/>
                </a:lnTo>
                <a:lnTo>
                  <a:pt x="4593174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526" y="404498"/>
            <a:ext cx="3446402" cy="3868855"/>
            <a:chOff x="0" y="0"/>
            <a:chExt cx="4595203" cy="5158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95114" cy="5158359"/>
            </a:xfrm>
            <a:custGeom>
              <a:avLst/>
              <a:gdLst/>
              <a:ahLst/>
              <a:cxnLst/>
              <a:rect r="r" b="b" t="t" l="l"/>
              <a:pathLst>
                <a:path h="5158359" w="45951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4113784"/>
                  </a:lnTo>
                  <a:cubicBezTo>
                    <a:pt x="0" y="4690745"/>
                    <a:pt x="467741" y="5158359"/>
                    <a:pt x="1044575" y="5158359"/>
                  </a:cubicBezTo>
                  <a:lnTo>
                    <a:pt x="4595114" y="5158359"/>
                  </a:lnTo>
                  <a:cubicBezTo>
                    <a:pt x="4595114" y="5158359"/>
                    <a:pt x="4595114" y="5158359"/>
                    <a:pt x="4595114" y="5158359"/>
                  </a:cubicBezTo>
                  <a:lnTo>
                    <a:pt x="4595114" y="1044702"/>
                  </a:lnTo>
                  <a:cubicBezTo>
                    <a:pt x="4595114" y="767588"/>
                    <a:pt x="4485005" y="501904"/>
                    <a:pt x="4289171" y="306070"/>
                  </a:cubicBezTo>
                  <a:cubicBezTo>
                    <a:pt x="4093337" y="110236"/>
                    <a:pt x="3827653" y="0"/>
                    <a:pt x="3550539" y="0"/>
                  </a:cubicBezTo>
                  <a:close/>
                </a:path>
              </a:pathLst>
            </a:custGeom>
            <a:blipFill>
              <a:blip r:embed="rId13"/>
              <a:stretch>
                <a:fillRect l="-34116" t="0" r="-3411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37005" y="674271"/>
            <a:ext cx="3514830" cy="89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4400" spc="250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References</a:t>
            </a:r>
          </a:p>
          <a:p>
            <a:pPr algn="l">
              <a:lnSpc>
                <a:spcPts val="7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437005" y="1735694"/>
            <a:ext cx="4192645" cy="279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Ministry of Labour &amp; Employment, Government of India — e-Shram Portal Report 2023.</a:t>
            </a:r>
          </a:p>
          <a:p>
            <a:pPr algn="ctr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   2. </a:t>
            </a: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International Labour Organization (ILO) —Informal Economy in India: Status and Challenges, 2022.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    3. </a:t>
            </a: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NITI Aayog — India’s Gig and Platform Economy Report, 2022.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4. Economic Times — “India’s Unorganized Workforce: The Digital Divide”, August 2023.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526" y="404498"/>
            <a:ext cx="3446402" cy="3868855"/>
          </a:xfrm>
          <a:custGeom>
            <a:avLst/>
            <a:gdLst/>
            <a:ahLst/>
            <a:cxnLst/>
            <a:rect r="r" b="b" t="t" l="l"/>
            <a:pathLst>
              <a:path h="3868855" w="3446402">
                <a:moveTo>
                  <a:pt x="0" y="0"/>
                </a:moveTo>
                <a:lnTo>
                  <a:pt x="3446402" y="0"/>
                </a:lnTo>
                <a:lnTo>
                  <a:pt x="3446402" y="3868855"/>
                </a:lnTo>
                <a:lnTo>
                  <a:pt x="0" y="3868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4366" y="2504723"/>
            <a:ext cx="758514" cy="773801"/>
          </a:xfrm>
          <a:custGeom>
            <a:avLst/>
            <a:gdLst/>
            <a:ahLst/>
            <a:cxnLst/>
            <a:rect r="r" b="b" t="t" l="l"/>
            <a:pathLst>
              <a:path h="773801" w="758514">
                <a:moveTo>
                  <a:pt x="0" y="0"/>
                </a:moveTo>
                <a:lnTo>
                  <a:pt x="758514" y="0"/>
                </a:lnTo>
                <a:lnTo>
                  <a:pt x="758514" y="773801"/>
                </a:lnTo>
                <a:lnTo>
                  <a:pt x="0" y="773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57866" y="2504723"/>
            <a:ext cx="758514" cy="773801"/>
          </a:xfrm>
          <a:custGeom>
            <a:avLst/>
            <a:gdLst/>
            <a:ahLst/>
            <a:cxnLst/>
            <a:rect r="r" b="b" t="t" l="l"/>
            <a:pathLst>
              <a:path h="773801" w="758514">
                <a:moveTo>
                  <a:pt x="0" y="0"/>
                </a:moveTo>
                <a:lnTo>
                  <a:pt x="758514" y="0"/>
                </a:lnTo>
                <a:lnTo>
                  <a:pt x="758514" y="773801"/>
                </a:lnTo>
                <a:lnTo>
                  <a:pt x="0" y="7738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1366" y="2504723"/>
            <a:ext cx="758514" cy="773801"/>
          </a:xfrm>
          <a:custGeom>
            <a:avLst/>
            <a:gdLst/>
            <a:ahLst/>
            <a:cxnLst/>
            <a:rect r="r" b="b" t="t" l="l"/>
            <a:pathLst>
              <a:path h="773801" w="758514">
                <a:moveTo>
                  <a:pt x="0" y="0"/>
                </a:moveTo>
                <a:lnTo>
                  <a:pt x="758514" y="0"/>
                </a:lnTo>
                <a:lnTo>
                  <a:pt x="758514" y="773801"/>
                </a:lnTo>
                <a:lnTo>
                  <a:pt x="0" y="773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99511" y="4486304"/>
            <a:ext cx="1813570" cy="720700"/>
          </a:xfrm>
          <a:custGeom>
            <a:avLst/>
            <a:gdLst/>
            <a:ahLst/>
            <a:cxnLst/>
            <a:rect r="r" b="b" t="t" l="l"/>
            <a:pathLst>
              <a:path h="720700" w="1813570">
                <a:moveTo>
                  <a:pt x="0" y="0"/>
                </a:moveTo>
                <a:lnTo>
                  <a:pt x="1813570" y="0"/>
                </a:lnTo>
                <a:lnTo>
                  <a:pt x="1813570" y="720699"/>
                </a:lnTo>
                <a:lnTo>
                  <a:pt x="0" y="7206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64867" y="2504723"/>
            <a:ext cx="758514" cy="773801"/>
          </a:xfrm>
          <a:custGeom>
            <a:avLst/>
            <a:gdLst/>
            <a:ahLst/>
            <a:cxnLst/>
            <a:rect r="r" b="b" t="t" l="l"/>
            <a:pathLst>
              <a:path h="773801" w="758514">
                <a:moveTo>
                  <a:pt x="0" y="0"/>
                </a:moveTo>
                <a:lnTo>
                  <a:pt x="758514" y="0"/>
                </a:lnTo>
                <a:lnTo>
                  <a:pt x="758514" y="773801"/>
                </a:lnTo>
                <a:lnTo>
                  <a:pt x="0" y="7738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14329" y="-63503"/>
            <a:ext cx="4593174" cy="5270497"/>
          </a:xfrm>
          <a:custGeom>
            <a:avLst/>
            <a:gdLst/>
            <a:ahLst/>
            <a:cxnLst/>
            <a:rect r="r" b="b" t="t" l="l"/>
            <a:pathLst>
              <a:path h="5270497" w="4593174">
                <a:moveTo>
                  <a:pt x="0" y="0"/>
                </a:moveTo>
                <a:lnTo>
                  <a:pt x="4593174" y="0"/>
                </a:lnTo>
                <a:lnTo>
                  <a:pt x="4593174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4526" y="404498"/>
            <a:ext cx="3446402" cy="3868855"/>
            <a:chOff x="0" y="0"/>
            <a:chExt cx="4595203" cy="51584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95114" cy="5158359"/>
            </a:xfrm>
            <a:custGeom>
              <a:avLst/>
              <a:gdLst/>
              <a:ahLst/>
              <a:cxnLst/>
              <a:rect r="r" b="b" t="t" l="l"/>
              <a:pathLst>
                <a:path h="5158359" w="459511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4113784"/>
                  </a:lnTo>
                  <a:cubicBezTo>
                    <a:pt x="0" y="4690745"/>
                    <a:pt x="467741" y="5158359"/>
                    <a:pt x="1044575" y="5158359"/>
                  </a:cubicBezTo>
                  <a:lnTo>
                    <a:pt x="4595114" y="5158359"/>
                  </a:lnTo>
                  <a:cubicBezTo>
                    <a:pt x="4595114" y="5158359"/>
                    <a:pt x="4595114" y="5158359"/>
                    <a:pt x="4595114" y="5158359"/>
                  </a:cubicBezTo>
                  <a:lnTo>
                    <a:pt x="4595114" y="1044702"/>
                  </a:lnTo>
                  <a:cubicBezTo>
                    <a:pt x="4595114" y="767588"/>
                    <a:pt x="4485005" y="501904"/>
                    <a:pt x="4289171" y="306070"/>
                  </a:cubicBezTo>
                  <a:cubicBezTo>
                    <a:pt x="4093337" y="110236"/>
                    <a:pt x="3827653" y="0"/>
                    <a:pt x="3550539" y="0"/>
                  </a:cubicBezTo>
                  <a:close/>
                </a:path>
              </a:pathLst>
            </a:custGeom>
            <a:blipFill>
              <a:blip r:embed="rId21"/>
              <a:stretch>
                <a:fillRect l="-6129" t="0" r="-6131" b="-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614329" y="3484578"/>
            <a:ext cx="351483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b="true" sz="5700" spc="32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Thank you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59140" y="1112727"/>
            <a:ext cx="2668488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 spc="91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Do you have any questions?</a:t>
            </a:r>
          </a:p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krishakohli001</a:t>
            </a: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@gmail.com </a:t>
            </a:r>
          </a:p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+91 9984992183</a:t>
            </a:r>
          </a:p>
          <a:p>
            <a:pPr algn="ctr">
              <a:lnSpc>
                <a:spcPts val="2239"/>
              </a:lnSpc>
            </a:pPr>
            <a:r>
              <a:rPr lang="en-US" b="true" sz="15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dihaadi.com</a:t>
            </a:r>
          </a:p>
          <a:p>
            <a:pPr algn="ctr">
              <a:lnSpc>
                <a:spcPts val="223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226" y="757180"/>
            <a:ext cx="2636701" cy="3629139"/>
          </a:xfrm>
          <a:custGeom>
            <a:avLst/>
            <a:gdLst/>
            <a:ahLst/>
            <a:cxnLst/>
            <a:rect r="r" b="b" t="t" l="l"/>
            <a:pathLst>
              <a:path h="3629139" w="2636701">
                <a:moveTo>
                  <a:pt x="0" y="0"/>
                </a:moveTo>
                <a:lnTo>
                  <a:pt x="2636701" y="0"/>
                </a:lnTo>
                <a:lnTo>
                  <a:pt x="2636701" y="3629140"/>
                </a:lnTo>
                <a:lnTo>
                  <a:pt x="0" y="3629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7966" y="-63503"/>
            <a:ext cx="2493035" cy="1532839"/>
          </a:xfrm>
          <a:custGeom>
            <a:avLst/>
            <a:gdLst/>
            <a:ahLst/>
            <a:cxnLst/>
            <a:rect r="r" b="b" t="t" l="l"/>
            <a:pathLst>
              <a:path h="1532839" w="2493035">
                <a:moveTo>
                  <a:pt x="0" y="0"/>
                </a:moveTo>
                <a:lnTo>
                  <a:pt x="2493035" y="0"/>
                </a:lnTo>
                <a:lnTo>
                  <a:pt x="2493035" y="1532839"/>
                </a:lnTo>
                <a:lnTo>
                  <a:pt x="0" y="1532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16628" y="4386301"/>
            <a:ext cx="3000004" cy="446399"/>
          </a:xfrm>
          <a:custGeom>
            <a:avLst/>
            <a:gdLst/>
            <a:ahLst/>
            <a:cxnLst/>
            <a:rect r="r" b="b" t="t" l="l"/>
            <a:pathLst>
              <a:path h="446399" w="3000004">
                <a:moveTo>
                  <a:pt x="0" y="0"/>
                </a:moveTo>
                <a:lnTo>
                  <a:pt x="3000003" y="0"/>
                </a:lnTo>
                <a:lnTo>
                  <a:pt x="3000003" y="446398"/>
                </a:lnTo>
                <a:lnTo>
                  <a:pt x="0" y="446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41262" y="1531591"/>
            <a:ext cx="2153397" cy="3227162"/>
          </a:xfrm>
          <a:custGeom>
            <a:avLst/>
            <a:gdLst/>
            <a:ahLst/>
            <a:cxnLst/>
            <a:rect r="r" b="b" t="t" l="l"/>
            <a:pathLst>
              <a:path h="3227162" w="2153397">
                <a:moveTo>
                  <a:pt x="0" y="0"/>
                </a:moveTo>
                <a:lnTo>
                  <a:pt x="2153397" y="0"/>
                </a:lnTo>
                <a:lnTo>
                  <a:pt x="2153397" y="3227162"/>
                </a:lnTo>
                <a:lnTo>
                  <a:pt x="0" y="32271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1635" y="376815"/>
            <a:ext cx="1745679" cy="77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43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Outline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5989" y="1597978"/>
            <a:ext cx="3193777" cy="22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279" indent="-274639" lvl="1">
              <a:lnSpc>
                <a:spcPts val="3561"/>
              </a:lnSpc>
              <a:buFont typeface="Arial"/>
              <a:buChar char="•"/>
            </a:pPr>
            <a:r>
              <a:rPr lang="en-US" b="true" sz="254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Introduction</a:t>
            </a:r>
          </a:p>
          <a:p>
            <a:pPr algn="l" marL="549279" indent="-274639" lvl="1">
              <a:lnSpc>
                <a:spcPts val="3561"/>
              </a:lnSpc>
              <a:buFont typeface="Arial"/>
              <a:buChar char="•"/>
            </a:pPr>
            <a:r>
              <a:rPr lang="en-US" b="true" sz="254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Literature Review</a:t>
            </a:r>
          </a:p>
          <a:p>
            <a:pPr algn="l" marL="549279" indent="-274639" lvl="1">
              <a:lnSpc>
                <a:spcPts val="3561"/>
              </a:lnSpc>
              <a:buFont typeface="Arial"/>
              <a:buChar char="•"/>
            </a:pPr>
            <a:r>
              <a:rPr lang="en-US" b="true" sz="254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Problem Statement</a:t>
            </a:r>
          </a:p>
          <a:p>
            <a:pPr algn="l" marL="549279" indent="-274639" lvl="1">
              <a:lnSpc>
                <a:spcPts val="3561"/>
              </a:lnSpc>
              <a:buFont typeface="Arial"/>
              <a:buChar char="•"/>
            </a:pPr>
            <a:r>
              <a:rPr lang="en-US" b="true" sz="254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Proposed Solution</a:t>
            </a:r>
          </a:p>
          <a:p>
            <a:pPr algn="l" marL="549279" indent="-274639" lvl="1">
              <a:lnSpc>
                <a:spcPts val="3561"/>
              </a:lnSpc>
              <a:buFont typeface="Arial"/>
              <a:buChar char="•"/>
            </a:pPr>
            <a:r>
              <a:rPr lang="en-US" b="true" sz="2544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705" y="1033777"/>
            <a:ext cx="3712064" cy="2907697"/>
          </a:xfrm>
          <a:custGeom>
            <a:avLst/>
            <a:gdLst/>
            <a:ahLst/>
            <a:cxnLst/>
            <a:rect r="r" b="b" t="t" l="l"/>
            <a:pathLst>
              <a:path h="2907697" w="3712064">
                <a:moveTo>
                  <a:pt x="0" y="0"/>
                </a:moveTo>
                <a:lnTo>
                  <a:pt x="3712064" y="0"/>
                </a:lnTo>
                <a:lnTo>
                  <a:pt x="3712064" y="2907697"/>
                </a:lnTo>
                <a:lnTo>
                  <a:pt x="0" y="2907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976" y="3985689"/>
            <a:ext cx="2846613" cy="1221305"/>
          </a:xfrm>
          <a:custGeom>
            <a:avLst/>
            <a:gdLst/>
            <a:ahLst/>
            <a:cxnLst/>
            <a:rect r="r" b="b" t="t" l="l"/>
            <a:pathLst>
              <a:path h="1221305" w="2846613">
                <a:moveTo>
                  <a:pt x="0" y="0"/>
                </a:moveTo>
                <a:lnTo>
                  <a:pt x="2846613" y="0"/>
                </a:lnTo>
                <a:lnTo>
                  <a:pt x="2846613" y="1221305"/>
                </a:lnTo>
                <a:lnTo>
                  <a:pt x="0" y="1221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7250" y="1333319"/>
            <a:ext cx="3665696" cy="2476862"/>
          </a:xfrm>
          <a:custGeom>
            <a:avLst/>
            <a:gdLst/>
            <a:ahLst/>
            <a:cxnLst/>
            <a:rect r="r" b="b" t="t" l="l"/>
            <a:pathLst>
              <a:path h="2476862" w="3665696">
                <a:moveTo>
                  <a:pt x="0" y="0"/>
                </a:moveTo>
                <a:lnTo>
                  <a:pt x="3665696" y="0"/>
                </a:lnTo>
                <a:lnTo>
                  <a:pt x="3665696" y="2476862"/>
                </a:lnTo>
                <a:lnTo>
                  <a:pt x="0" y="2476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963954" y="1333314"/>
            <a:ext cx="3665696" cy="2476862"/>
            <a:chOff x="0" y="0"/>
            <a:chExt cx="4887595" cy="3302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7595" cy="3302508"/>
            </a:xfrm>
            <a:custGeom>
              <a:avLst/>
              <a:gdLst/>
              <a:ahLst/>
              <a:cxnLst/>
              <a:rect r="r" b="b" t="t" l="l"/>
              <a:pathLst>
                <a:path h="3302508" w="48875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1651254"/>
                  </a:lnTo>
                  <a:cubicBezTo>
                    <a:pt x="0" y="2563241"/>
                    <a:pt x="739267" y="3302508"/>
                    <a:pt x="1651254" y="3302508"/>
                  </a:cubicBezTo>
                  <a:lnTo>
                    <a:pt x="4887595" y="3302508"/>
                  </a:lnTo>
                  <a:cubicBezTo>
                    <a:pt x="4887595" y="3302508"/>
                    <a:pt x="4887595" y="3302508"/>
                    <a:pt x="4887595" y="3302508"/>
                  </a:cubicBezTo>
                  <a:lnTo>
                    <a:pt x="4887595" y="3302508"/>
                  </a:lnTo>
                  <a:lnTo>
                    <a:pt x="4887595" y="1649984"/>
                  </a:lnTo>
                  <a:lnTo>
                    <a:pt x="4887595" y="1649984"/>
                  </a:lnTo>
                  <a:cubicBezTo>
                    <a:pt x="4887214" y="1212469"/>
                    <a:pt x="4713351" y="793115"/>
                    <a:pt x="4403979" y="483743"/>
                  </a:cubicBezTo>
                  <a:cubicBezTo>
                    <a:pt x="4094353" y="173990"/>
                    <a:pt x="3674364" y="0"/>
                    <a:pt x="3236341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23999" r="0" b="-2399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013028" y="-63503"/>
            <a:ext cx="2846613" cy="1243555"/>
          </a:xfrm>
          <a:custGeom>
            <a:avLst/>
            <a:gdLst/>
            <a:ahLst/>
            <a:cxnLst/>
            <a:rect r="r" b="b" t="t" l="l"/>
            <a:pathLst>
              <a:path h="1243555" w="2846613">
                <a:moveTo>
                  <a:pt x="0" y="0"/>
                </a:moveTo>
                <a:lnTo>
                  <a:pt x="2846613" y="0"/>
                </a:lnTo>
                <a:lnTo>
                  <a:pt x="2846613" y="1243555"/>
                </a:lnTo>
                <a:lnTo>
                  <a:pt x="0" y="124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8976" y="347129"/>
            <a:ext cx="3849224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4400" spc="250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Introduction</a:t>
            </a:r>
          </a:p>
          <a:p>
            <a:pPr algn="just">
              <a:lnSpc>
                <a:spcPts val="19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41655" y="1223429"/>
            <a:ext cx="3906545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India’s daily wage workforce faces unstable income and no job security.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Lack of access to hygienic food, healthcare, and fair wages.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Dihaadi aims to digitize the informal labour market through an all-in-one mobile platform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705" y="1033777"/>
            <a:ext cx="3712064" cy="2907697"/>
          </a:xfrm>
          <a:custGeom>
            <a:avLst/>
            <a:gdLst/>
            <a:ahLst/>
            <a:cxnLst/>
            <a:rect r="r" b="b" t="t" l="l"/>
            <a:pathLst>
              <a:path h="2907697" w="3712064">
                <a:moveTo>
                  <a:pt x="0" y="0"/>
                </a:moveTo>
                <a:lnTo>
                  <a:pt x="3712064" y="0"/>
                </a:lnTo>
                <a:lnTo>
                  <a:pt x="3712064" y="2907697"/>
                </a:lnTo>
                <a:lnTo>
                  <a:pt x="0" y="2907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976" y="3985689"/>
            <a:ext cx="2846613" cy="1221305"/>
          </a:xfrm>
          <a:custGeom>
            <a:avLst/>
            <a:gdLst/>
            <a:ahLst/>
            <a:cxnLst/>
            <a:rect r="r" b="b" t="t" l="l"/>
            <a:pathLst>
              <a:path h="1221305" w="2846613">
                <a:moveTo>
                  <a:pt x="0" y="0"/>
                </a:moveTo>
                <a:lnTo>
                  <a:pt x="2846613" y="0"/>
                </a:lnTo>
                <a:lnTo>
                  <a:pt x="2846613" y="1221305"/>
                </a:lnTo>
                <a:lnTo>
                  <a:pt x="0" y="1221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7250" y="1333319"/>
            <a:ext cx="3665696" cy="2476862"/>
          </a:xfrm>
          <a:custGeom>
            <a:avLst/>
            <a:gdLst/>
            <a:ahLst/>
            <a:cxnLst/>
            <a:rect r="r" b="b" t="t" l="l"/>
            <a:pathLst>
              <a:path h="2476862" w="3665696">
                <a:moveTo>
                  <a:pt x="0" y="0"/>
                </a:moveTo>
                <a:lnTo>
                  <a:pt x="3665696" y="0"/>
                </a:lnTo>
                <a:lnTo>
                  <a:pt x="3665696" y="2476862"/>
                </a:lnTo>
                <a:lnTo>
                  <a:pt x="0" y="2476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963954" y="1333314"/>
            <a:ext cx="3665696" cy="2476862"/>
            <a:chOff x="0" y="0"/>
            <a:chExt cx="4887595" cy="3302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7595" cy="3302508"/>
            </a:xfrm>
            <a:custGeom>
              <a:avLst/>
              <a:gdLst/>
              <a:ahLst/>
              <a:cxnLst/>
              <a:rect r="r" b="b" t="t" l="l"/>
              <a:pathLst>
                <a:path h="3302508" w="48875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1651254"/>
                  </a:lnTo>
                  <a:cubicBezTo>
                    <a:pt x="0" y="2563241"/>
                    <a:pt x="739267" y="3302508"/>
                    <a:pt x="1651254" y="3302508"/>
                  </a:cubicBezTo>
                  <a:lnTo>
                    <a:pt x="4887595" y="3302508"/>
                  </a:lnTo>
                  <a:cubicBezTo>
                    <a:pt x="4887595" y="3302508"/>
                    <a:pt x="4887595" y="3302508"/>
                    <a:pt x="4887595" y="3302508"/>
                  </a:cubicBezTo>
                  <a:lnTo>
                    <a:pt x="4887595" y="3302508"/>
                  </a:lnTo>
                  <a:lnTo>
                    <a:pt x="4887595" y="1649984"/>
                  </a:lnTo>
                  <a:lnTo>
                    <a:pt x="4887595" y="1649984"/>
                  </a:lnTo>
                  <a:cubicBezTo>
                    <a:pt x="4887214" y="1212469"/>
                    <a:pt x="4713351" y="793115"/>
                    <a:pt x="4403979" y="483743"/>
                  </a:cubicBezTo>
                  <a:cubicBezTo>
                    <a:pt x="4094353" y="173990"/>
                    <a:pt x="3674364" y="0"/>
                    <a:pt x="3236341" y="0"/>
                  </a:cubicBezTo>
                  <a:close/>
                </a:path>
              </a:pathLst>
            </a:custGeom>
            <a:blipFill>
              <a:blip r:embed="rId15"/>
              <a:stretch>
                <a:fillRect l="-10061" t="0" r="-1006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013028" y="-63503"/>
            <a:ext cx="2846613" cy="1243555"/>
          </a:xfrm>
          <a:custGeom>
            <a:avLst/>
            <a:gdLst/>
            <a:ahLst/>
            <a:cxnLst/>
            <a:rect r="r" b="b" t="t" l="l"/>
            <a:pathLst>
              <a:path h="1243555" w="2846613">
                <a:moveTo>
                  <a:pt x="0" y="0"/>
                </a:moveTo>
                <a:lnTo>
                  <a:pt x="2846613" y="0"/>
                </a:lnTo>
                <a:lnTo>
                  <a:pt x="2846613" y="1243555"/>
                </a:lnTo>
                <a:lnTo>
                  <a:pt x="0" y="12435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8976" y="347129"/>
            <a:ext cx="3673792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4400" spc="250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Introduction</a:t>
            </a:r>
          </a:p>
          <a:p>
            <a:pPr algn="just">
              <a:lnSpc>
                <a:spcPts val="19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41655" y="1223429"/>
            <a:ext cx="3906545" cy="30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Bridges the gap between labourers and employers.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Provides access to verified jobs, digital payments, ratings, and reviews.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Focuses on empowerment and social upliftment of blue-collar workers.</a:t>
            </a:r>
          </a:p>
          <a:p>
            <a:pPr algn="l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099" y="499777"/>
            <a:ext cx="2843698" cy="4108847"/>
          </a:xfrm>
          <a:custGeom>
            <a:avLst/>
            <a:gdLst/>
            <a:ahLst/>
            <a:cxnLst/>
            <a:rect r="r" b="b" t="t" l="l"/>
            <a:pathLst>
              <a:path h="4108847" w="2843698">
                <a:moveTo>
                  <a:pt x="0" y="0"/>
                </a:moveTo>
                <a:lnTo>
                  <a:pt x="2843698" y="0"/>
                </a:lnTo>
                <a:lnTo>
                  <a:pt x="2843698" y="4108847"/>
                </a:lnTo>
                <a:lnTo>
                  <a:pt x="0" y="4108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14350" y="718585"/>
            <a:ext cx="2843698" cy="4108847"/>
            <a:chOff x="0" y="0"/>
            <a:chExt cx="3791598" cy="5478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1712" cy="5478526"/>
            </a:xfrm>
            <a:custGeom>
              <a:avLst/>
              <a:gdLst/>
              <a:ahLst/>
              <a:cxnLst/>
              <a:rect r="r" b="b" t="t" l="l"/>
              <a:pathLst>
                <a:path h="5478526" w="3791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3582670"/>
                  </a:lnTo>
                  <a:cubicBezTo>
                    <a:pt x="0" y="4629658"/>
                    <a:pt x="848741" y="5478526"/>
                    <a:pt x="1895856" y="5478526"/>
                  </a:cubicBezTo>
                  <a:lnTo>
                    <a:pt x="3783965" y="5478526"/>
                  </a:lnTo>
                  <a:lnTo>
                    <a:pt x="3791712" y="5478526"/>
                  </a:lnTo>
                  <a:cubicBezTo>
                    <a:pt x="3791712" y="5478526"/>
                    <a:pt x="3791712" y="5478526"/>
                    <a:pt x="3791712" y="5478526"/>
                  </a:cubicBezTo>
                  <a:lnTo>
                    <a:pt x="3791712" y="1895856"/>
                  </a:lnTo>
                  <a:cubicBezTo>
                    <a:pt x="3791712" y="1393063"/>
                    <a:pt x="3591941" y="910844"/>
                    <a:pt x="3236468" y="555371"/>
                  </a:cubicBezTo>
                  <a:cubicBezTo>
                    <a:pt x="2880995" y="199898"/>
                    <a:pt x="2398649" y="0"/>
                    <a:pt x="1895856" y="0"/>
                  </a:cubicBezTo>
                  <a:close/>
                </a:path>
              </a:pathLst>
            </a:custGeom>
            <a:blipFill>
              <a:blip r:embed="rId11"/>
              <a:stretch>
                <a:fillRect l="-22238" t="0" r="-22244" b="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07984" y="139491"/>
            <a:ext cx="4340218" cy="5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b="true" sz="3800" spc="216">
                <a:solidFill>
                  <a:srgbClr val="788461"/>
                </a:solidFill>
                <a:latin typeface="Sukar Bold"/>
                <a:ea typeface="Sukar Bold"/>
                <a:cs typeface="Sukar Bold"/>
                <a:sym typeface="Sukar Bold"/>
              </a:rPr>
              <a:t> </a:t>
            </a:r>
            <a:r>
              <a:rPr lang="en-US" b="true" sz="3800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Literature Review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75994" y="1223500"/>
            <a:ext cx="4008020" cy="331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196" indent="-249098" lvl="1">
              <a:lnSpc>
                <a:spcPts val="3230"/>
              </a:lnSpc>
              <a:buFont typeface="Arial"/>
              <a:buChar char="•"/>
            </a:pPr>
            <a:r>
              <a:rPr lang="en-US" b="true" sz="2307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Existing job portals focus only on skilled labour.</a:t>
            </a:r>
          </a:p>
          <a:p>
            <a:pPr algn="l" marL="498196" indent="-249098" lvl="1">
              <a:lnSpc>
                <a:spcPts val="3230"/>
              </a:lnSpc>
              <a:buFont typeface="Arial"/>
              <a:buChar char="•"/>
            </a:pPr>
            <a:r>
              <a:rPr lang="en-US" b="true" sz="2307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No major digital ecosystem exists for daily wage workers.</a:t>
            </a:r>
          </a:p>
          <a:p>
            <a:pPr algn="l" marL="498196" indent="-249098" lvl="1">
              <a:lnSpc>
                <a:spcPts val="3230"/>
              </a:lnSpc>
              <a:buFont typeface="Arial"/>
              <a:buChar char="•"/>
            </a:pPr>
            <a:r>
              <a:rPr lang="en-US" b="true" sz="2307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Dihaadi fills this gap by integrating employment, welfare, and financial tools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099" y="499777"/>
            <a:ext cx="2843698" cy="4108847"/>
          </a:xfrm>
          <a:custGeom>
            <a:avLst/>
            <a:gdLst/>
            <a:ahLst/>
            <a:cxnLst/>
            <a:rect r="r" b="b" t="t" l="l"/>
            <a:pathLst>
              <a:path h="4108847" w="2843698">
                <a:moveTo>
                  <a:pt x="0" y="0"/>
                </a:moveTo>
                <a:lnTo>
                  <a:pt x="2843698" y="0"/>
                </a:lnTo>
                <a:lnTo>
                  <a:pt x="2843698" y="4108847"/>
                </a:lnTo>
                <a:lnTo>
                  <a:pt x="0" y="4108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97672" y="819058"/>
            <a:ext cx="2843698" cy="4108847"/>
            <a:chOff x="0" y="0"/>
            <a:chExt cx="3791598" cy="5478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1712" cy="5478526"/>
            </a:xfrm>
            <a:custGeom>
              <a:avLst/>
              <a:gdLst/>
              <a:ahLst/>
              <a:cxnLst/>
              <a:rect r="r" b="b" t="t" l="l"/>
              <a:pathLst>
                <a:path h="5478526" w="3791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3582670"/>
                  </a:lnTo>
                  <a:cubicBezTo>
                    <a:pt x="0" y="4629658"/>
                    <a:pt x="848741" y="5478526"/>
                    <a:pt x="1895856" y="5478526"/>
                  </a:cubicBezTo>
                  <a:lnTo>
                    <a:pt x="3783965" y="5478526"/>
                  </a:lnTo>
                  <a:lnTo>
                    <a:pt x="3791712" y="5478526"/>
                  </a:lnTo>
                  <a:cubicBezTo>
                    <a:pt x="3791712" y="5478526"/>
                    <a:pt x="3791712" y="5478526"/>
                    <a:pt x="3791712" y="5478526"/>
                  </a:cubicBezTo>
                  <a:lnTo>
                    <a:pt x="3791712" y="1895856"/>
                  </a:lnTo>
                  <a:cubicBezTo>
                    <a:pt x="3791712" y="1393063"/>
                    <a:pt x="3591941" y="910844"/>
                    <a:pt x="3236468" y="555371"/>
                  </a:cubicBezTo>
                  <a:cubicBezTo>
                    <a:pt x="2880995" y="199898"/>
                    <a:pt x="2398649" y="0"/>
                    <a:pt x="1895856" y="0"/>
                  </a:cubicBezTo>
                  <a:close/>
                </a:path>
              </a:pathLst>
            </a:custGeom>
            <a:blipFill>
              <a:blip r:embed="rId11"/>
              <a:stretch>
                <a:fillRect l="-58266" t="0" r="-582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52601" y="139491"/>
            <a:ext cx="4495602" cy="5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b="true" sz="3800" spc="216">
                <a:solidFill>
                  <a:srgbClr val="788461"/>
                </a:solidFill>
                <a:latin typeface="Sukar Bold"/>
                <a:ea typeface="Sukar Bold"/>
                <a:cs typeface="Sukar Bold"/>
                <a:sym typeface="Sukar Bold"/>
              </a:rPr>
              <a:t> </a:t>
            </a:r>
            <a:r>
              <a:rPr lang="en-US" b="true" sz="3800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Literature Review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87669" y="927405"/>
            <a:ext cx="5429046" cy="392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45" indent="-183523" lvl="1">
              <a:lnSpc>
                <a:spcPts val="2040"/>
              </a:lnSpc>
              <a:buFont typeface="Arial"/>
              <a:buChar char="•"/>
            </a:pPr>
            <a:r>
              <a:rPr lang="en-US" b="true" sz="1700" spc="96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Studies show that over 90% of India’s workforce is part of the unorganized sector, yet digital inclusion among daily wage earners remains minimal.</a:t>
            </a:r>
          </a:p>
          <a:p>
            <a:pPr algn="l" marL="367045" indent="-183523" lvl="1">
              <a:lnSpc>
                <a:spcPts val="2040"/>
              </a:lnSpc>
              <a:buFont typeface="Arial"/>
              <a:buChar char="•"/>
            </a:pPr>
            <a:r>
              <a:rPr lang="en-US" b="true" sz="1700" spc="96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Existing labour apps focus mainly on construction contractors or skilled freelancers, offering no stable employment channel for daily wage workers.</a:t>
            </a:r>
          </a:p>
          <a:p>
            <a:pPr algn="l" marL="367045" indent="-183523" lvl="1">
              <a:lnSpc>
                <a:spcPts val="2040"/>
              </a:lnSpc>
              <a:buFont typeface="Arial"/>
              <a:buChar char="•"/>
            </a:pPr>
            <a:r>
              <a:rPr lang="en-US" b="true" sz="1700" spc="96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NGOs and local agencies provide short-term aid, but there’s no integrated model combining job discovery, welfare, and digital payments.</a:t>
            </a:r>
          </a:p>
          <a:p>
            <a:pPr algn="l" marL="367045" indent="-183523" lvl="1">
              <a:lnSpc>
                <a:spcPts val="2040"/>
              </a:lnSpc>
              <a:buFont typeface="Arial"/>
              <a:buChar char="•"/>
            </a:pPr>
            <a:r>
              <a:rPr lang="en-US" b="true" sz="1700" spc="96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Dihaadi uniquely combines technology-driven job allocation, worker welfare, and community upliftment, addressing both economic and humanitarian needs.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099" y="499777"/>
            <a:ext cx="2843698" cy="4108847"/>
          </a:xfrm>
          <a:custGeom>
            <a:avLst/>
            <a:gdLst/>
            <a:ahLst/>
            <a:cxnLst/>
            <a:rect r="r" b="b" t="t" l="l"/>
            <a:pathLst>
              <a:path h="4108847" w="2843698">
                <a:moveTo>
                  <a:pt x="0" y="0"/>
                </a:moveTo>
                <a:lnTo>
                  <a:pt x="2843698" y="0"/>
                </a:lnTo>
                <a:lnTo>
                  <a:pt x="2843698" y="4108847"/>
                </a:lnTo>
                <a:lnTo>
                  <a:pt x="0" y="4108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637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7" y="0"/>
                </a:lnTo>
                <a:lnTo>
                  <a:pt x="561127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97672" y="819058"/>
            <a:ext cx="2843698" cy="4108847"/>
            <a:chOff x="0" y="0"/>
            <a:chExt cx="3791598" cy="54784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1712" cy="5478526"/>
            </a:xfrm>
            <a:custGeom>
              <a:avLst/>
              <a:gdLst/>
              <a:ahLst/>
              <a:cxnLst/>
              <a:rect r="r" b="b" t="t" l="l"/>
              <a:pathLst>
                <a:path h="5478526" w="3791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3582670"/>
                  </a:lnTo>
                  <a:cubicBezTo>
                    <a:pt x="0" y="4629658"/>
                    <a:pt x="848741" y="5478526"/>
                    <a:pt x="1895856" y="5478526"/>
                  </a:cubicBezTo>
                  <a:lnTo>
                    <a:pt x="3783965" y="5478526"/>
                  </a:lnTo>
                  <a:lnTo>
                    <a:pt x="3791712" y="5478526"/>
                  </a:lnTo>
                  <a:cubicBezTo>
                    <a:pt x="3791712" y="5478526"/>
                    <a:pt x="3791712" y="5478526"/>
                    <a:pt x="3791712" y="5478526"/>
                  </a:cubicBezTo>
                  <a:lnTo>
                    <a:pt x="3791712" y="1895856"/>
                  </a:lnTo>
                  <a:cubicBezTo>
                    <a:pt x="3791712" y="1393063"/>
                    <a:pt x="3591941" y="910844"/>
                    <a:pt x="3236468" y="555371"/>
                  </a:cubicBezTo>
                  <a:cubicBezTo>
                    <a:pt x="2880995" y="199898"/>
                    <a:pt x="2398649" y="0"/>
                    <a:pt x="1895856" y="0"/>
                  </a:cubicBezTo>
                  <a:close/>
                </a:path>
              </a:pathLst>
            </a:custGeom>
            <a:blipFill>
              <a:blip r:embed="rId11"/>
              <a:stretch>
                <a:fillRect l="-46441" t="0" r="-4644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82655" y="794961"/>
            <a:ext cx="4605284" cy="5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b="true" sz="3800" spc="216">
                <a:solidFill>
                  <a:srgbClr val="788461"/>
                </a:solidFill>
                <a:latin typeface="Sukar Bold"/>
                <a:ea typeface="Sukar Bold"/>
                <a:cs typeface="Sukar Bold"/>
                <a:sym typeface="Sukar Bold"/>
              </a:rPr>
              <a:t> </a:t>
            </a:r>
            <a:r>
              <a:rPr lang="en-US" b="true" sz="3800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Problem Statement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55611" y="1762125"/>
            <a:ext cx="3463899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142" b="true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</a:t>
            </a:r>
            <a:r>
              <a:rPr lang="en-US" b="true" sz="2500" spc="142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aily wage labourers in India struggle with job instability, lack of fair wages, and poor working conditions due to the absence of a unified employment platform.</a:t>
            </a:r>
          </a:p>
          <a:p>
            <a:pPr algn="l">
              <a:lnSpc>
                <a:spcPts val="22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919" y="-63503"/>
            <a:ext cx="8551002" cy="5270497"/>
          </a:xfrm>
          <a:custGeom>
            <a:avLst/>
            <a:gdLst/>
            <a:ahLst/>
            <a:cxnLst/>
            <a:rect r="r" b="b" t="t" l="l"/>
            <a:pathLst>
              <a:path h="5270497" w="8551002">
                <a:moveTo>
                  <a:pt x="0" y="0"/>
                </a:moveTo>
                <a:lnTo>
                  <a:pt x="8551002" y="0"/>
                </a:lnTo>
                <a:lnTo>
                  <a:pt x="8551002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91919" y="876329"/>
            <a:ext cx="3368916" cy="4058126"/>
            <a:chOff x="0" y="0"/>
            <a:chExt cx="4491888" cy="5410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1863" cy="5410835"/>
            </a:xfrm>
            <a:custGeom>
              <a:avLst/>
              <a:gdLst/>
              <a:ahLst/>
              <a:cxnLst/>
              <a:rect r="r" b="b" t="t" l="l"/>
              <a:pathLst>
                <a:path h="5410835" w="4491863">
                  <a:moveTo>
                    <a:pt x="0" y="0"/>
                  </a:moveTo>
                  <a:lnTo>
                    <a:pt x="0" y="4111752"/>
                  </a:lnTo>
                  <a:lnTo>
                    <a:pt x="0" y="4111752"/>
                  </a:lnTo>
                  <a:cubicBezTo>
                    <a:pt x="392303" y="4882642"/>
                    <a:pt x="1193165" y="5410835"/>
                    <a:pt x="2117471" y="5410835"/>
                  </a:cubicBezTo>
                  <a:lnTo>
                    <a:pt x="4491863" y="5410835"/>
                  </a:lnTo>
                  <a:cubicBezTo>
                    <a:pt x="4491863" y="5410835"/>
                    <a:pt x="4491863" y="5410835"/>
                    <a:pt x="4491863" y="5410835"/>
                  </a:cubicBezTo>
                  <a:lnTo>
                    <a:pt x="4491863" y="2374392"/>
                  </a:lnTo>
                  <a:cubicBezTo>
                    <a:pt x="4491863" y="1744599"/>
                    <a:pt x="4241673" y="1140714"/>
                    <a:pt x="3796411" y="695452"/>
                  </a:cubicBezTo>
                  <a:cubicBezTo>
                    <a:pt x="3351149" y="250190"/>
                    <a:pt x="2747264" y="0"/>
                    <a:pt x="2117471" y="0"/>
                  </a:cubicBezTo>
                  <a:close/>
                </a:path>
              </a:pathLst>
            </a:custGeom>
            <a:blipFill>
              <a:blip r:embed="rId9"/>
              <a:stretch>
                <a:fillRect l="-25286" t="0" r="-252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8919" y="237065"/>
            <a:ext cx="4556221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Solution: </a:t>
            </a: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Dihaadi!</a:t>
            </a:r>
          </a:p>
          <a:p>
            <a:pPr algn="just">
              <a:lnSpc>
                <a:spcPts val="21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6022" y="1781175"/>
            <a:ext cx="3814305" cy="28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Dihaadi is a mobile-based platform connecting labou</a:t>
            </a: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rers and employers.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Provides job listings, worker profiles, and ratings/reviews for credibility.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Integrates digital payments, location tracking, and feedback systems.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919" y="1007892"/>
            <a:ext cx="408851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Proposed Solution – Concept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456" y="-63503"/>
            <a:ext cx="561127" cy="5270497"/>
          </a:xfrm>
          <a:custGeom>
            <a:avLst/>
            <a:gdLst/>
            <a:ahLst/>
            <a:cxnLst/>
            <a:rect r="r" b="b" t="t" l="l"/>
            <a:pathLst>
              <a:path h="5270497" w="561127">
                <a:moveTo>
                  <a:pt x="0" y="0"/>
                </a:moveTo>
                <a:lnTo>
                  <a:pt x="561128" y="0"/>
                </a:lnTo>
                <a:lnTo>
                  <a:pt x="561128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919" y="-63503"/>
            <a:ext cx="8551002" cy="5270497"/>
          </a:xfrm>
          <a:custGeom>
            <a:avLst/>
            <a:gdLst/>
            <a:ahLst/>
            <a:cxnLst/>
            <a:rect r="r" b="b" t="t" l="l"/>
            <a:pathLst>
              <a:path h="5270497" w="8551002">
                <a:moveTo>
                  <a:pt x="0" y="0"/>
                </a:moveTo>
                <a:lnTo>
                  <a:pt x="8551002" y="0"/>
                </a:lnTo>
                <a:lnTo>
                  <a:pt x="8551002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91919" y="876329"/>
            <a:ext cx="3368916" cy="4058126"/>
            <a:chOff x="0" y="0"/>
            <a:chExt cx="4491888" cy="5410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1863" cy="5410835"/>
            </a:xfrm>
            <a:custGeom>
              <a:avLst/>
              <a:gdLst/>
              <a:ahLst/>
              <a:cxnLst/>
              <a:rect r="r" b="b" t="t" l="l"/>
              <a:pathLst>
                <a:path h="5410835" w="4491863">
                  <a:moveTo>
                    <a:pt x="0" y="0"/>
                  </a:moveTo>
                  <a:lnTo>
                    <a:pt x="0" y="4111752"/>
                  </a:lnTo>
                  <a:lnTo>
                    <a:pt x="0" y="4111752"/>
                  </a:lnTo>
                  <a:cubicBezTo>
                    <a:pt x="392303" y="4882642"/>
                    <a:pt x="1193165" y="5410835"/>
                    <a:pt x="2117471" y="5410835"/>
                  </a:cubicBezTo>
                  <a:lnTo>
                    <a:pt x="4491863" y="5410835"/>
                  </a:lnTo>
                  <a:cubicBezTo>
                    <a:pt x="4491863" y="5410835"/>
                    <a:pt x="4491863" y="5410835"/>
                    <a:pt x="4491863" y="5410835"/>
                  </a:cubicBezTo>
                  <a:lnTo>
                    <a:pt x="4491863" y="2374392"/>
                  </a:lnTo>
                  <a:cubicBezTo>
                    <a:pt x="4491863" y="1744599"/>
                    <a:pt x="4241673" y="1140714"/>
                    <a:pt x="3796411" y="695452"/>
                  </a:cubicBezTo>
                  <a:cubicBezTo>
                    <a:pt x="3351149" y="250190"/>
                    <a:pt x="2747264" y="0"/>
                    <a:pt x="2117471" y="0"/>
                  </a:cubicBezTo>
                  <a:close/>
                </a:path>
              </a:pathLst>
            </a:custGeom>
            <a:blipFill>
              <a:blip r:embed="rId9"/>
              <a:stretch>
                <a:fillRect l="-40508" t="0" r="-4050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8919" y="237065"/>
            <a:ext cx="4556221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Solution: </a:t>
            </a:r>
            <a:r>
              <a:rPr lang="en-US" b="true" sz="3799" spc="216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Dihaadi!</a:t>
            </a:r>
          </a:p>
          <a:p>
            <a:pPr algn="just">
              <a:lnSpc>
                <a:spcPts val="21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6022" y="1781175"/>
            <a:ext cx="3814305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Customer posts a job request on Dihaadi app.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Market representative ve</a:t>
            </a: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rifies the demand.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App recommends top-rated nearby labourers.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Cu</a:t>
            </a: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stomer selects and negotiates wages.</a:t>
            </a:r>
          </a:p>
          <a:p>
            <a:pPr algn="l" marL="410208" indent="-205104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596247"/>
                </a:solidFill>
                <a:latin typeface="Sukar Bold"/>
                <a:ea typeface="Sukar Bold"/>
                <a:cs typeface="Sukar Bold"/>
                <a:sym typeface="Sukar Bold"/>
              </a:rPr>
              <a:t>Job is completed → digital payment → worker rating.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919" y="1007892"/>
            <a:ext cx="408851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BC5108"/>
                </a:solidFill>
                <a:latin typeface="Sukar Bold"/>
                <a:ea typeface="Sukar Bold"/>
                <a:cs typeface="Sukar Bold"/>
                <a:sym typeface="Sukar Bold"/>
              </a:rPr>
              <a:t>Proposed Solution – Working flow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29502" y="139491"/>
            <a:ext cx="2116874" cy="617690"/>
          </a:xfrm>
          <a:custGeom>
            <a:avLst/>
            <a:gdLst/>
            <a:ahLst/>
            <a:cxnLst/>
            <a:rect r="r" b="b" t="t" l="l"/>
            <a:pathLst>
              <a:path h="617690" w="2116874">
                <a:moveTo>
                  <a:pt x="0" y="0"/>
                </a:moveTo>
                <a:lnTo>
                  <a:pt x="2116874" y="0"/>
                </a:lnTo>
                <a:lnTo>
                  <a:pt x="2116874" y="617689"/>
                </a:lnTo>
                <a:lnTo>
                  <a:pt x="0" y="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DAGTTE91q88</dc:identifier>
  <dcterms:modified xsi:type="dcterms:W3CDTF">2011-08-01T06:04:30Z</dcterms:modified>
  <cp:revision>1</cp:revision>
  <dc:title>DihaadI CF 03.pdf</dc:title>
</cp:coreProperties>
</file>